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384" r:id="rId2"/>
    <p:sldId id="257" r:id="rId3"/>
    <p:sldId id="476" r:id="rId4"/>
    <p:sldId id="494" r:id="rId5"/>
    <p:sldId id="502" r:id="rId6"/>
    <p:sldId id="503" r:id="rId7"/>
    <p:sldId id="505" r:id="rId8"/>
    <p:sldId id="504" r:id="rId9"/>
    <p:sldId id="506" r:id="rId10"/>
    <p:sldId id="501" r:id="rId11"/>
    <p:sldId id="496" r:id="rId12"/>
    <p:sldId id="480" r:id="rId13"/>
    <p:sldId id="495" r:id="rId14"/>
    <p:sldId id="497" r:id="rId15"/>
    <p:sldId id="507" r:id="rId16"/>
    <p:sldId id="489" r:id="rId17"/>
  </p:sldIdLst>
  <p:sldSz cx="12192000" cy="6858000"/>
  <p:notesSz cx="6858000" cy="9144000"/>
  <p:embeddedFontLst>
    <p:embeddedFont>
      <p:font typeface="나눔고딕코딩" panose="020B0600000101010101" charset="-127"/>
      <p:regular r:id="rId19"/>
      <p:bold r:id="rId20"/>
    </p:embeddedFont>
    <p:embeddedFont>
      <p:font typeface="Bahnschrift SemiCondensed" panose="020B0502040204020203" pitchFamily="34" charset="0"/>
      <p:regular r:id="rId21"/>
      <p:bold r:id="rId22"/>
    </p:embeddedFont>
    <p:embeddedFont>
      <p:font typeface="Cambria Math" panose="02040503050406030204" pitchFamily="18" charset="0"/>
      <p:regular r:id="rId23"/>
    </p:embeddedFont>
    <p:embeddedFont>
      <p:font typeface="나눔스퀘어" panose="020B0600000101010101" pitchFamily="50" charset="-127"/>
      <p:regular r:id="rId24"/>
    </p:embeddedFont>
    <p:embeddedFont>
      <p:font typeface="나눔스퀘어 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세훈" initials="정세" lastIdx="1" clrIdx="0">
    <p:extLst>
      <p:ext uri="{19B8F6BF-5375-455C-9EA6-DF929625EA0E}">
        <p15:presenceInfo xmlns:p15="http://schemas.microsoft.com/office/powerpoint/2012/main" userId="9bd0c4eb6d1b25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F6FE"/>
    <a:srgbClr val="DEF9FE"/>
    <a:srgbClr val="A6F0FC"/>
    <a:srgbClr val="F8D7FB"/>
    <a:srgbClr val="FFCCFF"/>
    <a:srgbClr val="F6D2F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A38852-3542-7648-A615-28D1C5768F24}" v="5" dt="2023-05-16T05:55:16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01" autoAdjust="0"/>
    <p:restoredTop sz="94660"/>
  </p:normalViewPr>
  <p:slideViewPr>
    <p:cSldViewPr snapToGrid="0">
      <p:cViewPr>
        <p:scale>
          <a:sx n="150" d="100"/>
          <a:sy n="150" d="100"/>
        </p:scale>
        <p:origin x="19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수환" userId="becb8b53-2564-4258-9e02-ed97590e3630" providerId="ADAL" clId="{5FA38852-3542-7648-A615-28D1C5768F24}"/>
    <pc:docChg chg="undo custSel addSld modSld">
      <pc:chgData name="김수환" userId="becb8b53-2564-4258-9e02-ed97590e3630" providerId="ADAL" clId="{5FA38852-3542-7648-A615-28D1C5768F24}" dt="2023-05-16T05:55:23.272" v="59" actId="1076"/>
      <pc:docMkLst>
        <pc:docMk/>
      </pc:docMkLst>
      <pc:sldChg chg="addSp modSp mod">
        <pc:chgData name="김수환" userId="becb8b53-2564-4258-9e02-ed97590e3630" providerId="ADAL" clId="{5FA38852-3542-7648-A615-28D1C5768F24}" dt="2023-05-16T05:55:23.272" v="59" actId="1076"/>
        <pc:sldMkLst>
          <pc:docMk/>
          <pc:sldMk cId="612123976" sldId="476"/>
        </pc:sldMkLst>
        <pc:picChg chg="add mod">
          <ac:chgData name="김수환" userId="becb8b53-2564-4258-9e02-ed97590e3630" providerId="ADAL" clId="{5FA38852-3542-7648-A615-28D1C5768F24}" dt="2023-05-16T05:55:23.272" v="59" actId="1076"/>
          <ac:picMkLst>
            <pc:docMk/>
            <pc:sldMk cId="612123976" sldId="476"/>
            <ac:picMk id="3" creationId="{C370FD42-2584-EAF2-196A-608BE2EF8D0D}"/>
          </ac:picMkLst>
        </pc:picChg>
      </pc:sldChg>
      <pc:sldChg chg="modSp mod">
        <pc:chgData name="김수환" userId="becb8b53-2564-4258-9e02-ed97590e3630" providerId="ADAL" clId="{5FA38852-3542-7648-A615-28D1C5768F24}" dt="2023-05-16T05:35:10.915" v="54" actId="20577"/>
        <pc:sldMkLst>
          <pc:docMk/>
          <pc:sldMk cId="23666791" sldId="484"/>
        </pc:sldMkLst>
        <pc:spChg chg="mod">
          <ac:chgData name="김수환" userId="becb8b53-2564-4258-9e02-ed97590e3630" providerId="ADAL" clId="{5FA38852-3542-7648-A615-28D1C5768F24}" dt="2023-05-16T05:35:10.915" v="54" actId="20577"/>
          <ac:spMkLst>
            <pc:docMk/>
            <pc:sldMk cId="23666791" sldId="484"/>
            <ac:spMk id="10" creationId="{B36A405F-AF3B-FD4D-EE35-9908671357B5}"/>
          </ac:spMkLst>
        </pc:spChg>
      </pc:sldChg>
      <pc:sldChg chg="addSp delSp mod">
        <pc:chgData name="김수환" userId="becb8b53-2564-4258-9e02-ed97590e3630" providerId="ADAL" clId="{5FA38852-3542-7648-A615-28D1C5768F24}" dt="2023-05-16T05:25:49.901" v="4" actId="478"/>
        <pc:sldMkLst>
          <pc:docMk/>
          <pc:sldMk cId="887025223" sldId="486"/>
        </pc:sldMkLst>
        <pc:picChg chg="add del">
          <ac:chgData name="김수환" userId="becb8b53-2564-4258-9e02-ed97590e3630" providerId="ADAL" clId="{5FA38852-3542-7648-A615-28D1C5768F24}" dt="2023-05-16T05:25:49.901" v="4" actId="478"/>
          <ac:picMkLst>
            <pc:docMk/>
            <pc:sldMk cId="887025223" sldId="486"/>
            <ac:picMk id="2" creationId="{5853A54F-8A2C-5124-B52B-9C8EF54D3917}"/>
          </ac:picMkLst>
        </pc:picChg>
        <pc:picChg chg="add del">
          <ac:chgData name="김수환" userId="becb8b53-2564-4258-9e02-ed97590e3630" providerId="ADAL" clId="{5FA38852-3542-7648-A615-28D1C5768F24}" dt="2023-05-16T05:25:49.149" v="3" actId="478"/>
          <ac:picMkLst>
            <pc:docMk/>
            <pc:sldMk cId="887025223" sldId="486"/>
            <ac:picMk id="7" creationId="{9B085360-7DF8-66DF-ED7C-F54D44034039}"/>
          </ac:picMkLst>
        </pc:picChg>
      </pc:sldChg>
      <pc:sldChg chg="addSp delSp modSp add mod">
        <pc:chgData name="김수환" userId="becb8b53-2564-4258-9e02-ed97590e3630" providerId="ADAL" clId="{5FA38852-3542-7648-A615-28D1C5768F24}" dt="2023-05-16T05:32:55.908" v="51" actId="1076"/>
        <pc:sldMkLst>
          <pc:docMk/>
          <pc:sldMk cId="942184982" sldId="487"/>
        </pc:sldMkLst>
        <pc:spChg chg="add mod">
          <ac:chgData name="김수환" userId="becb8b53-2564-4258-9e02-ed97590e3630" providerId="ADAL" clId="{5FA38852-3542-7648-A615-28D1C5768F24}" dt="2023-05-16T05:26:40.944" v="46" actId="1076"/>
          <ac:spMkLst>
            <pc:docMk/>
            <pc:sldMk cId="942184982" sldId="487"/>
            <ac:spMk id="3" creationId="{39436293-71F7-B5F2-16C7-EFC71C70E9DD}"/>
          </ac:spMkLst>
        </pc:spChg>
        <pc:picChg chg="mod">
          <ac:chgData name="김수환" userId="becb8b53-2564-4258-9e02-ed97590e3630" providerId="ADAL" clId="{5FA38852-3542-7648-A615-28D1C5768F24}" dt="2023-05-16T05:25:54.978" v="6" actId="1076"/>
          <ac:picMkLst>
            <pc:docMk/>
            <pc:sldMk cId="942184982" sldId="487"/>
            <ac:picMk id="2" creationId="{5853A54F-8A2C-5124-B52B-9C8EF54D3917}"/>
          </ac:picMkLst>
        </pc:picChg>
        <pc:picChg chg="add mod">
          <ac:chgData name="김수환" userId="becb8b53-2564-4258-9e02-ed97590e3630" providerId="ADAL" clId="{5FA38852-3542-7648-A615-28D1C5768F24}" dt="2023-05-16T05:32:55.908" v="51" actId="1076"/>
          <ac:picMkLst>
            <pc:docMk/>
            <pc:sldMk cId="942184982" sldId="487"/>
            <ac:picMk id="6" creationId="{9A6D9A37-6805-B458-8057-596FDA2B51E2}"/>
          </ac:picMkLst>
        </pc:picChg>
        <pc:picChg chg="del">
          <ac:chgData name="김수환" userId="becb8b53-2564-4258-9e02-ed97590e3630" providerId="ADAL" clId="{5FA38852-3542-7648-A615-28D1C5768F24}" dt="2023-05-16T05:25:51.866" v="5" actId="478"/>
          <ac:picMkLst>
            <pc:docMk/>
            <pc:sldMk cId="942184982" sldId="487"/>
            <ac:picMk id="7" creationId="{9B085360-7DF8-66DF-ED7C-F54D4403403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8T02:34:40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1,'56'3,"70"12,-15-1,1665 56,-1508-66,206 25,254-6,-92-1,171-22,-268-30,116-1,-128 16,-248 0,69 0,317 1,-329-2,-3 1,663 0,-661 10,619-4,15 23,584-10,-826-7,-689 5,0 2,57 14,36 3,169 9,-287-30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8T02:54:22.6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0,'0'1,"1"0,0 0,-1 0,1 0,0 0,-1 0,1 0,0-1,0 1,0 0,-1 0,1-1,0 1,0-1,0 1,0-1,0 1,0-1,1 1,-1-1,0 0,2 1,31 6,-29-6,165 27,270 9,176-35,-308-5,1199 17,-1074 0,738 11,-720-16,17 0,967 16,-361-12,-669-16,2441 3,-2298-19,143 3,480 16,-1111-9,-33 4,-12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8T02:35:05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92,'136'0,"1287"13,-234-8,-624-8,48 19,-409-12,841-6,-288-13,344 9,-605 9,-107 0,453-9,148-22,-403 13,-398 16,729-26,-392 16,-308 12,292-1,639-4,-447-13,-64 0,426 15,-1019 2,0 3,56 12,47 5,148 9,-224-20,-60-9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8T02:37:50.7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1,'3712'0,"-3401"25,-181-11,30 9,-92-12,124 5,-166-15,45 8,-53-6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8T02:37:59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1,'2033'36,"-1892"-29,172 3,-66-11,-230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8T02:35:27.5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4,'424'-2,"445"4,-268 13,-440-12,689 7,-309 5,185-29,-275-8,195 12,-380 13,-39-3,-215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8T02:35:37.2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43,'607'-22,"81"12,-128 4,369 1,-555 19,-371-14,35 0,1 1,39 7,-62-6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8T02:35:42.8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1,'279'15,"-163"-14,644 14,750 27,2514-43,-3357 16,93-16,-678 12,-69-9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8T02:36:00.5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0,'6529'0,"-5801"15,-560-15,-154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8T02:54:1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1,'1578'0,"-1475"9,-16 0,-74-8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2F0A-D8A1-439D-9736-5A3D36E43696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CD66-A926-4012-803D-A92106CD2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18FC5-6B68-4D14-8154-8240AD93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0C2B7B-8174-4166-A274-2E6271310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10160-4858-4914-989A-9434C270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5CEDB-1A5B-4ABE-8C4C-603A9252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57AB9-0933-4EF8-815F-0EC7A382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8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B8F9E-8E59-4362-BC88-F4E69189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1F9D1F-9B65-4EF6-B405-ED7F54ED3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F8555-9381-4D04-8EC2-AC8692A2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5671D-4DD6-492E-BC8C-C87090C3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C1B56-D6D6-4842-8E5A-3431C5A9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75DB44-E329-4548-BC44-4468B2F5B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1D05D8-701A-412E-A860-42253FC3F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B92D4-AAA7-4BCE-ABDF-2045E23F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F43EF9-9E68-433E-8F39-D53B0CEF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F4560-F054-42BA-B640-BF434E1A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DA3C7-912A-49C1-BC55-D8E0E4FB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EC38A-BD20-40DC-80A1-EE109A6D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712B0-B15C-4714-818E-4FD7FE50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5518F-EABA-4517-A68D-9456E25A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DDE07-715D-4712-970A-CB7D06B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4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987DA-9DCB-4566-8046-00D7C8BA7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DA67D-A26D-4A77-88EE-C923EAF6E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007FC-F7B6-4015-B918-803180A7A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1279B-B9DE-48AF-8DB0-A67382BB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95855-1A35-40AF-BD89-CE84D160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8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849E6-A316-403B-B341-E3A6131B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FE0E2-F465-4DC2-87B5-F8FDD6645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396BD-BC44-430C-BEED-3CC479AAA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8BAA82-E9BE-465F-ABAB-2B6C1FE8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05D13-AE1C-4295-A1C6-44A44E08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1F933E-3296-4E64-8E56-14C75E31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C71F0-EE4C-47A0-A8E3-D973B14A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C0D685-B657-4ECD-BC5E-805AB957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D1169F-FAFD-4DAC-9509-5A9DC22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F9552A-CDBF-43CA-A8C2-74A9CE012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6F8DC8-8B8F-4E5F-8A99-1E0737A0F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CDB160-2E77-48B9-8A75-607E9617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359689-FFE6-433A-AF62-168DD399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F51D04-EA45-45C0-AFD7-98EA6624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C65AD-F359-495F-BDF0-8ADF5DBE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4389A-3AD0-4F04-B27C-1CC87878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A12ED3-D8B4-4052-AE71-EDDA72EC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42683-1E5C-40A4-ACE9-56CE5B1E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2566E4-1979-4566-85D9-41196788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BE3B4-D30E-48A3-BB16-20233AD7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612733-D56C-455F-939B-9632073C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2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01D66-773F-4E34-B99C-2C4CE35C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6D2A6-5B23-47A6-A315-65AD2108A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B476FC-F2A0-4F9A-9570-22315E3E1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015DDC-6B55-4C40-97C9-6BAFC2E3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E18ABD-31FD-444D-919C-1286E30E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3FE266-1AE2-464C-A5FC-A45272F8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1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9A1B1-44E2-4778-9A50-658FA3A4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D3922B-C884-4129-8889-4C5D7700E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B72292-08E8-4C9C-A542-B7595199C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BC2C6-36E0-4096-9E84-C0DB53039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768B7F-BD24-44F7-9CBD-D3AB4BFB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84B439-DCBE-4C99-8487-CEB64551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1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744D14-1AF8-4BC0-804E-C1DDBD69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CBD31-463D-4EB7-8361-3BC92CE07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DC20E-8813-46EB-BC78-BF0AEC38F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1BF18-5A3D-45A7-AF92-99A5621638E3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1EBDF-B6FD-4A69-8710-8C60B2744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7BD3C-0B5B-4D89-9330-34D94F5AF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34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8.xml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Interpreting Adversarial Robustness: A View from Decision Surface in Input Space</a:t>
            </a:r>
            <a:b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rgbClr val="7777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ICLR 19’</a:t>
            </a:r>
            <a:br>
              <a:rPr lang="en-US" altLang="ko-KR" sz="1600" dirty="0">
                <a:solidFill>
                  <a:srgbClr val="7777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600" dirty="0">
                <a:solidFill>
                  <a:srgbClr val="7777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Adversarial Weight Perturbation Helps Robust Generalization</a:t>
            </a:r>
            <a:br>
              <a:rPr lang="en-US" altLang="ko-KR" sz="8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NIPS 20’</a:t>
            </a:r>
            <a:b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ko-KR" altLang="en-US" sz="4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79592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202111259 CSE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김수환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82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Abstract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800A80-E89A-F081-1247-D0E7DC97C0D0}"/>
              </a:ext>
            </a:extLst>
          </p:cNvPr>
          <p:cNvGrpSpPr/>
          <p:nvPr/>
        </p:nvGrpSpPr>
        <p:grpSpPr>
          <a:xfrm>
            <a:off x="3338157" y="1645409"/>
            <a:ext cx="5515686" cy="3567182"/>
            <a:chOff x="3609264" y="1940827"/>
            <a:chExt cx="5091375" cy="329276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3BBDBB-E64E-354A-E936-9578E1871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9264" y="1940827"/>
              <a:ext cx="5091375" cy="329276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DE011EC-E40F-3339-0441-09CCD32817D1}"/>
                    </a:ext>
                  </a:extLst>
                </p14:cNvPr>
                <p14:cNvContentPartPr/>
                <p14:nvPr/>
              </p14:nvContentPartPr>
              <p14:xfrm>
                <a:off x="5840420" y="2808570"/>
                <a:ext cx="1919160" cy="158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DE011EC-E40F-3339-0441-09CCD32817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90572" y="2707801"/>
                  <a:ext cx="2018524" cy="217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BB4C97C-7F5E-37A8-536B-DF0BB39A8156}"/>
                    </a:ext>
                  </a:extLst>
                </p14:cNvPr>
                <p14:cNvContentPartPr/>
                <p14:nvPr/>
              </p14:nvContentPartPr>
              <p14:xfrm>
                <a:off x="7469060" y="2609850"/>
                <a:ext cx="1107720" cy="144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BB4C97C-7F5E-37A8-536B-DF0BB39A81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19540" y="2509385"/>
                  <a:ext cx="1207092" cy="214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B0DF34D-1FA3-5158-F9A7-572C5A403B52}"/>
                    </a:ext>
                  </a:extLst>
                </p14:cNvPr>
                <p14:cNvContentPartPr/>
                <p14:nvPr/>
              </p14:nvContentPartPr>
              <p14:xfrm>
                <a:off x="3959060" y="3466650"/>
                <a:ext cx="2729160" cy="331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B0DF34D-1FA3-5158-F9A7-572C5A403B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09542" y="3367621"/>
                  <a:ext cx="2828529" cy="231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A6F7707-DFFE-8BAC-E89D-698399EC3655}"/>
                    </a:ext>
                  </a:extLst>
                </p14:cNvPr>
                <p14:cNvContentPartPr/>
                <p14:nvPr/>
              </p14:nvContentPartPr>
              <p14:xfrm>
                <a:off x="4511300" y="4309770"/>
                <a:ext cx="2472480" cy="54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A6F7707-DFFE-8BAC-E89D-698399EC36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61452" y="4208520"/>
                  <a:ext cx="2571844" cy="20756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1956EC3-877F-7272-B708-079DDC697576}"/>
                  </a:ext>
                </a:extLst>
              </p14:cNvPr>
              <p14:cNvContentPartPr/>
              <p14:nvPr/>
            </p14:nvContentPartPr>
            <p14:xfrm>
              <a:off x="8102720" y="3307850"/>
              <a:ext cx="641520" cy="72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1956EC3-877F-7272-B708-079DDC6975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48720" y="3200210"/>
                <a:ext cx="7491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568761A-0C03-A3DD-A2F0-90280879404E}"/>
                  </a:ext>
                </a:extLst>
              </p14:cNvPr>
              <p14:cNvContentPartPr/>
              <p14:nvPr/>
            </p14:nvContentPartPr>
            <p14:xfrm>
              <a:off x="3460520" y="3466970"/>
              <a:ext cx="5003280" cy="709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568761A-0C03-A3DD-A2F0-9028087940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06880" y="3358970"/>
                <a:ext cx="5110920" cy="28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727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 problem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E54745-6D8F-DC01-DDC6-C598107A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224233"/>
            <a:ext cx="7493000" cy="81711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B9896B9-65B3-8B26-E6E0-E89ED3741504}"/>
              </a:ext>
            </a:extLst>
          </p:cNvPr>
          <p:cNvCxnSpPr/>
          <p:nvPr/>
        </p:nvCxnSpPr>
        <p:spPr>
          <a:xfrm>
            <a:off x="4400550" y="2041348"/>
            <a:ext cx="36957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D292E5-EE19-3D20-536C-F9EDC49BC3BC}"/>
              </a:ext>
            </a:extLst>
          </p:cNvPr>
          <p:cNvSpPr txBox="1"/>
          <p:nvPr/>
        </p:nvSpPr>
        <p:spPr>
          <a:xfrm>
            <a:off x="5336964" y="2120900"/>
            <a:ext cx="18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Adversarial loss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0ED82-FC04-8685-F88C-E2FC415C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1" y="3174850"/>
            <a:ext cx="7493000" cy="283709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D3BEE2D5-9001-5EB8-AB5B-EFDB8DC0E451}"/>
              </a:ext>
            </a:extLst>
          </p:cNvPr>
          <p:cNvSpPr/>
          <p:nvPr/>
        </p:nvSpPr>
        <p:spPr>
          <a:xfrm>
            <a:off x="5781675" y="2622991"/>
            <a:ext cx="628650" cy="4191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E421FD-364A-85A8-20E5-0764BA2DC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5986544"/>
            <a:ext cx="7493000" cy="5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4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 Loss Landscape and Robust Generalization </a:t>
            </a:r>
            <a:endParaRPr lang="en-US" altLang="ko-KR" sz="3600" b="1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54F10F-9FE2-DCB6-DB20-AA5AA462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320" y="1234944"/>
            <a:ext cx="5069360" cy="6488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3F0D57-8AD8-2903-3208-F02C01C7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72" y="2271442"/>
            <a:ext cx="9008256" cy="31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3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32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AWP</a:t>
            </a:r>
            <a:endParaRPr lang="en-US" altLang="ko-KR" sz="36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98C5F7-13D7-36E5-F796-E39CAD85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94" y="2271585"/>
            <a:ext cx="7893811" cy="1317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35CB4-9DCE-8CE7-786A-9A9818458696}"/>
              </a:ext>
            </a:extLst>
          </p:cNvPr>
          <p:cNvSpPr txBox="1"/>
          <p:nvPr/>
        </p:nvSpPr>
        <p:spPr>
          <a:xfrm>
            <a:off x="3160932" y="4991100"/>
            <a:ext cx="5870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Weight, Input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축으로 모두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perturbation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줘서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Robust generalization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robust accuracy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모두 최적화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03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en-US" altLang="ko-KR" sz="36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F4C1C3-447B-EB21-C8FB-12A047B4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943" y="1260311"/>
            <a:ext cx="6714114" cy="19050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6278AA-F761-39BE-AE91-690CEE91E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42" y="3429000"/>
            <a:ext cx="6714113" cy="27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1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en-US" altLang="ko-KR" sz="36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7FB2B1-0E74-5083-A1F1-89A90F604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891" y="1080895"/>
            <a:ext cx="7838218" cy="2061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4D1712-3FFC-B3B6-8BA7-04C4A70A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892" y="3930443"/>
            <a:ext cx="7838218" cy="21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7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Conclusion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6D7817-44A0-6272-8CC4-A29A58622A4E}"/>
                  </a:ext>
                </a:extLst>
              </p:cNvPr>
              <p:cNvSpPr txBox="1"/>
              <p:nvPr/>
            </p:nvSpPr>
            <p:spPr>
              <a:xfrm>
                <a:off x="221178" y="1248629"/>
                <a:ext cx="920029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Idea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SAM + Adv Training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HyperNet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 Weight prediction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Weight prediction  Weight prediction  Weight prediction 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sym typeface="Wingdings" panose="05000000000000000000" pitchFamily="2" charset="2"/>
                      </a:rPr>
                      <m:t>⋯</m:t>
                    </m:r>
                  </m:oMath>
                </a14:m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 marL="342900" indent="-342900">
                  <a:buFontTx/>
                  <a:buAutoNum type="arabicPeriod"/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Input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dependent activation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 marL="342900" indent="-342900">
                  <a:buAutoNum type="arabicPeriod"/>
                </a:pP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6D7817-44A0-6272-8CC4-A29A58622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78" y="1248629"/>
                <a:ext cx="9200295" cy="1754326"/>
              </a:xfrm>
              <a:prstGeom prst="rect">
                <a:avLst/>
              </a:prstGeom>
              <a:blipFill>
                <a:blip r:embed="rId2"/>
                <a:stretch>
                  <a:fillRect l="-530" t="-1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1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8966EC8-0795-4CC1-BE15-F635E2F88772}"/>
              </a:ext>
            </a:extLst>
          </p:cNvPr>
          <p:cNvSpPr txBox="1">
            <a:spLocks/>
          </p:cNvSpPr>
          <p:nvPr/>
        </p:nvSpPr>
        <p:spPr>
          <a:xfrm>
            <a:off x="217713" y="89061"/>
            <a:ext cx="9144000" cy="1050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800" dirty="0">
                <a:latin typeface="Bahnschrift SemiCondensed" panose="020B0502040204020203" pitchFamily="34" charset="0"/>
                <a:ea typeface="나눔스퀘어" panose="020B0600000101010101" pitchFamily="50" charset="-127"/>
              </a:rPr>
              <a:t>Contents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F104C-39C0-4BFE-AFBF-982293C930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69" y="5740729"/>
            <a:ext cx="1102425" cy="1102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E2A696-235E-46E4-98BC-BBAA1D4E33F5}"/>
              </a:ext>
            </a:extLst>
          </p:cNvPr>
          <p:cNvSpPr txBox="1"/>
          <p:nvPr/>
        </p:nvSpPr>
        <p:spPr>
          <a:xfrm>
            <a:off x="307973" y="905772"/>
            <a:ext cx="11528427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Abstract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 space loss, Input space loss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Decision surface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Adversarial robustness indicator</a:t>
            </a:r>
          </a:p>
        </p:txBody>
      </p:sp>
      <p:sp>
        <p:nvSpPr>
          <p:cNvPr id="3" name="AutoShape 2" descr="blob:vscode-webview://0tjhic5552hjcmb1lr1omho2kgc7kmpcvdd3lc254560fd3fimql/593d74d6-8f84-4863-9713-203d104add3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60C37-C6DA-A951-EC9E-20A342E5A07B}"/>
              </a:ext>
            </a:extLst>
          </p:cNvPr>
          <p:cNvSpPr txBox="1"/>
          <p:nvPr/>
        </p:nvSpPr>
        <p:spPr>
          <a:xfrm>
            <a:off x="307973" y="3294163"/>
            <a:ext cx="11295447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Abstract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 problem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 Loss Landscape and Robust Generalization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AWP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5547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Abstract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8606334-3A64-E445-FE65-AE2F8896A8DC}"/>
              </a:ext>
            </a:extLst>
          </p:cNvPr>
          <p:cNvGrpSpPr/>
          <p:nvPr/>
        </p:nvGrpSpPr>
        <p:grpSpPr>
          <a:xfrm>
            <a:off x="3255403" y="2139204"/>
            <a:ext cx="6280917" cy="2794746"/>
            <a:chOff x="3255403" y="2139204"/>
            <a:chExt cx="6280917" cy="27947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AA9A37-5CA4-D621-D90D-600DDF879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5403" y="2139204"/>
              <a:ext cx="6280917" cy="27947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5921332-032C-DE6F-37B1-B49622BE75CE}"/>
                    </a:ext>
                  </a:extLst>
                </p14:cNvPr>
                <p14:cNvContentPartPr/>
                <p14:nvPr/>
              </p14:nvContentPartPr>
              <p14:xfrm>
                <a:off x="3334150" y="2902311"/>
                <a:ext cx="5332886" cy="65279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5921332-032C-DE6F-37B1-B49622BE75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0148" y="2794474"/>
                  <a:ext cx="5440530" cy="281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54E153D-BACC-0CF6-C1FF-1F692D902BB9}"/>
                    </a:ext>
                  </a:extLst>
                </p14:cNvPr>
                <p14:cNvContentPartPr/>
                <p14:nvPr/>
              </p14:nvContentPartPr>
              <p14:xfrm>
                <a:off x="3334150" y="3730697"/>
                <a:ext cx="6109459" cy="45719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54E153D-BACC-0CF6-C1FF-1F692D902B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0151" y="3623059"/>
                  <a:ext cx="6217097" cy="2613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B3E5187-0950-D6E5-6312-FBFBA7ADC25D}"/>
                  </a:ext>
                </a:extLst>
              </p14:cNvPr>
              <p14:cNvContentPartPr/>
              <p14:nvPr/>
            </p14:nvContentPartPr>
            <p14:xfrm>
              <a:off x="3314360" y="3949370"/>
              <a:ext cx="1688040" cy="3708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B3E5187-0950-D6E5-6312-FBFBA7ADC2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60720" y="3841730"/>
                <a:ext cx="17956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6C60A69E-A5C0-C951-0025-65406BFF6B58}"/>
                  </a:ext>
                </a:extLst>
              </p14:cNvPr>
              <p14:cNvContentPartPr/>
              <p14:nvPr/>
            </p14:nvContentPartPr>
            <p14:xfrm>
              <a:off x="8515280" y="2704850"/>
              <a:ext cx="990720" cy="1944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6C60A69E-A5C0-C951-0025-65406BFF6B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61280" y="2596850"/>
                <a:ext cx="1098360" cy="2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123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 space loss, Input space loss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5F9F38-2968-151B-9235-6259545E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86" y="2080915"/>
            <a:ext cx="6882428" cy="33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5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 space loss, Input space loss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42F270-6644-54D6-4FE3-89041074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28" y="1098550"/>
            <a:ext cx="7787943" cy="509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Decision surface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716465-E98B-74EF-5548-2043FFEFA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17" y="1071242"/>
            <a:ext cx="7955766" cy="3178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AFB765-E01F-6E62-1664-E588D53A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20" y="4889464"/>
            <a:ext cx="4129560" cy="4144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88E9D2-97A6-5E40-FEFE-37DF270AFB07}"/>
                  </a:ext>
                </a:extLst>
              </p:cNvPr>
              <p:cNvSpPr txBox="1"/>
              <p:nvPr/>
            </p:nvSpPr>
            <p:spPr>
              <a:xfrm>
                <a:off x="3847061" y="5848350"/>
                <a:ext cx="46913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/>
                  <a:t> is the logit layer output before </a:t>
                </a:r>
                <a:r>
                  <a:rPr lang="en-US" altLang="ko-KR" dirty="0" err="1"/>
                  <a:t>softmax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label index</a:t>
                </a:r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88E9D2-97A6-5E40-FEFE-37DF270AF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061" y="5848350"/>
                <a:ext cx="4691349" cy="553998"/>
              </a:xfrm>
              <a:prstGeom prst="rect">
                <a:avLst/>
              </a:prstGeom>
              <a:blipFill>
                <a:blip r:embed="rId4"/>
                <a:stretch>
                  <a:fillRect l="-1688" t="-14286" r="-2208" b="-25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62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Decision surface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FEFA1B-C3FB-F043-01C4-2299C09D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75" y="1397001"/>
            <a:ext cx="9188450" cy="422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4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Adversarial robustness indicator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065735-9F2E-AA11-9D1D-D936ED82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47" y="1161865"/>
            <a:ext cx="7495306" cy="14602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398DDE-BF3D-7288-324B-96741DDA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47" y="2765436"/>
            <a:ext cx="7430653" cy="8088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21C0F7-AF19-66D4-84AD-964CCADDB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47" y="3834630"/>
            <a:ext cx="7430653" cy="832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D73920-C7D1-1BE3-35FB-C65383AE9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47" y="5131682"/>
            <a:ext cx="7430653" cy="9354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20E30D-4F16-24B7-7442-89F23076A1ED}"/>
                  </a:ext>
                </a:extLst>
              </p:cNvPr>
              <p:cNvSpPr txBox="1"/>
              <p:nvPr/>
            </p:nvSpPr>
            <p:spPr>
              <a:xfrm>
                <a:off x="4872973" y="6149734"/>
                <a:ext cx="24460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ko-KR" dirty="0"/>
                  <a:t> is Jacobian vector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ko-KR" dirty="0"/>
                  <a:t>’s eigenvector</a:t>
                </a:r>
                <a:endParaRPr lang="ko-KR" alt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20E30D-4F16-24B7-7442-89F23076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73" y="6149734"/>
                <a:ext cx="2446054" cy="646331"/>
              </a:xfrm>
              <a:prstGeom prst="rect">
                <a:avLst/>
              </a:prstGeom>
              <a:blipFill>
                <a:blip r:embed="rId6"/>
                <a:stretch>
                  <a:fillRect l="-498" t="-5660" r="-1741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55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Adversarial robustness indicator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C055CEC-7DA3-49A0-11A5-025C858D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9" y="1350117"/>
            <a:ext cx="11272322" cy="45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3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10938</TotalTime>
  <Words>186</Words>
  <Application>Microsoft Office PowerPoint</Application>
  <PresentationFormat>와이드스크린</PresentationFormat>
  <Paragraphs>39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나눔스퀘어 Bold</vt:lpstr>
      <vt:lpstr>맑은 고딕</vt:lpstr>
      <vt:lpstr>Cambria Math</vt:lpstr>
      <vt:lpstr>Bahnschrift SemiCondensed</vt:lpstr>
      <vt:lpstr>Arial</vt:lpstr>
      <vt:lpstr>나눔스퀘어</vt:lpstr>
      <vt:lpstr>나눔고딕코딩</vt:lpstr>
      <vt:lpstr>Office 테마</vt:lpstr>
      <vt:lpstr>Interpreting Adversarial Robustness: A View from Decision Surface in Input Space ICLR 19’  Adversarial Weight Perturbation Helps Robust Generalization NIPS 20’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#Week 2</dc:title>
  <dc:creator>정 세훈</dc:creator>
  <cp:lastModifiedBy>김수환</cp:lastModifiedBy>
  <cp:revision>328</cp:revision>
  <dcterms:created xsi:type="dcterms:W3CDTF">2021-01-30T09:50:03Z</dcterms:created>
  <dcterms:modified xsi:type="dcterms:W3CDTF">2023-11-08T03:07:14Z</dcterms:modified>
</cp:coreProperties>
</file>